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3.xml" ContentType="application/inkml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Gelasio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338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3" d="100"/>
          <a:sy n="53" d="100"/>
        </p:scale>
        <p:origin x="436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23765F-4945-87CD-47A2-7AB38FF9DFE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E8287A-75F5-81B6-7EDA-D505DE25CA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FBE4D3-9881-4A14-A882-5C0F79160D0B}" type="datetimeFigureOut">
              <a:rPr lang="en-IN" smtClean="0"/>
              <a:t>08-07-2025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51659C-B1D3-81DA-EDAB-FA72D68239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B3F8DD-9849-C40F-DD71-6B10305EE8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DDB62-9530-46C2-BA61-F0944654C1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63341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6:20:32.6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 24575,'0'6'0,"-6"2"0,-1-1-8191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6:20:33.0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8T16:18:11.6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771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customXml" Target="../ink/ink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5437504-AB24-5B67-22B9-D922581CECA0}"/>
                  </a:ext>
                </a:extLst>
              </p14:cNvPr>
              <p14:cNvContentPartPr/>
              <p14:nvPr userDrawn="1"/>
            </p14:nvContentPartPr>
            <p14:xfrm>
              <a:off x="13609100" y="8369080"/>
              <a:ext cx="5400" cy="7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5437504-AB24-5B67-22B9-D922581CEC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02980" y="8362960"/>
                <a:ext cx="1764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65F8B8F-9ECC-DB2F-07DA-78E2CC042AB8}"/>
                  </a:ext>
                </a:extLst>
              </p14:cNvPr>
              <p14:cNvContentPartPr/>
              <p14:nvPr userDrawn="1"/>
            </p14:nvContentPartPr>
            <p14:xfrm>
              <a:off x="13563740" y="814084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65F8B8F-9ECC-DB2F-07DA-78E2CC042A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57620" y="8134720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github.com/redguyig/Heart-Disease-Predictor.git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75635"/>
            <a:ext cx="7556421" cy="1263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💓</a:t>
            </a:r>
            <a:r>
              <a:rPr lang="en-US" sz="39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Heart Disease Prediction Using Machine Learning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73630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1986" y="448270"/>
            <a:ext cx="6440210" cy="509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 Used: Kaggle Heart Disease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51986" y="1283613"/>
            <a:ext cx="13326427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 this project, we leveraged the widely recognized kaggle Heart Disease Dataset: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651986" y="1874401"/>
            <a:ext cx="6464379" cy="782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Kaggle Heart Disease dataset is a public repository of medical records often used for machine learning research in cardiology. It provides a solid foundation for training and testing predictive models.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651986" y="2803327"/>
            <a:ext cx="6464379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Source:</a:t>
            </a: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Kaggle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651986" y="3121104"/>
            <a:ext cx="6464379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Records:</a:t>
            </a: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303 individual patient records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651986" y="3438882"/>
            <a:ext cx="6464379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Attributes:</a:t>
            </a: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13 clinical features (e.g., age, sex, chest pain type, cholesterol, blood pressure)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651986" y="4017407"/>
            <a:ext cx="6464379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 Variable:</a:t>
            </a:r>
            <a:r>
              <a:rPr lang="en-US" sz="12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Binary (0 = no heart disease, 1 = heart disease)</a:t>
            </a:r>
            <a:endParaRPr lang="en-US" sz="12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034" y="1413986"/>
            <a:ext cx="6464379" cy="64643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21137"/>
            <a:ext cx="8587740" cy="592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Implementation: Streamlit App Interface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58071" y="1492448"/>
            <a:ext cx="1311425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intuitive web application makes predictions accessible: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91" y="2132052"/>
            <a:ext cx="4265295" cy="56870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553" y="2132052"/>
            <a:ext cx="4265295" cy="568702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9414" y="2132052"/>
            <a:ext cx="4265295" cy="56870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761881"/>
            <a:ext cx="13042583" cy="67058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385530"/>
            <a:ext cx="13042821" cy="54584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8433"/>
            <a:ext cx="766417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Results, Challenges &amp; Future Work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86452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Performance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37304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Logistic Regression:</a:t>
            </a: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86% Accuracy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75999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Random Forest:</a:t>
            </a: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91% Accuracy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14694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K-Nearest Neighbors (KNN):</a:t>
            </a: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84% Accuracy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66284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Challenges Faced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93790" y="517136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Imbalanced Dataset Handling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55831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Selection &amp; Hyperparameter Tuning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594526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Streamlit Deployment Complexities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2864525"/>
            <a:ext cx="293250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 &amp; Future Work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7564874" y="3373041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project successfully demonstrated the potential of ML for heart disease prediction.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4874" y="418671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 a mobile application version.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4874" y="457366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Incorporate larger, more diverse datasets.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564874" y="496062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Explore advanced ML models like XGBoost and Neural Networks.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64874" y="547651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Q&amp;A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7564874" y="598503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Please feel free to ask any questions.</a:t>
            </a:r>
            <a:endParaRPr lang="en-US" sz="15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D45B904-7D7A-8593-C511-8E6B9EED129E}"/>
                  </a:ext>
                </a:extLst>
              </p14:cNvPr>
              <p14:cNvContentPartPr/>
              <p14:nvPr/>
            </p14:nvContentPartPr>
            <p14:xfrm>
              <a:off x="10578980" y="914140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D45B904-7D7A-8593-C511-8E6B9EED12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72860" y="90802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37B3E93-8711-8716-A454-BF52A167A419}"/>
              </a:ext>
            </a:extLst>
          </p:cNvPr>
          <p:cNvSpPr txBox="1"/>
          <p:nvPr/>
        </p:nvSpPr>
        <p:spPr>
          <a:xfrm>
            <a:off x="1972170" y="6897092"/>
            <a:ext cx="1012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C0C0C0"/>
                </a:highlight>
                <a:hlinkClick r:id="rId5"/>
              </a:rPr>
              <a:t>C</a:t>
            </a:r>
            <a:r>
              <a:rPr lang="en-IN" dirty="0">
                <a:highlight>
                  <a:srgbClr val="C0C0C0"/>
                </a:highlight>
                <a:hlinkClick r:id="rId5"/>
              </a:rPr>
              <a:t>lick on this to see our project on </a:t>
            </a:r>
            <a:r>
              <a:rPr lang="en-IN" dirty="0" err="1">
                <a:highlight>
                  <a:srgbClr val="C0C0C0"/>
                </a:highlight>
                <a:hlinkClick r:id="rId5"/>
              </a:rPr>
              <a:t>Github</a:t>
            </a:r>
            <a:r>
              <a:rPr lang="en-IN" dirty="0">
                <a:highlight>
                  <a:srgbClr val="C0C0C0"/>
                </a:highlight>
                <a:hlinkClick r:id="rId5"/>
              </a:rPr>
              <a:t> !!</a:t>
            </a:r>
            <a:endParaRPr lang="en-IN" dirty="0"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>
              <a:alpha val="80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2353389" y="3494603"/>
            <a:ext cx="9923621" cy="124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750"/>
              </a:lnSpc>
              <a:buNone/>
            </a:pPr>
            <a:r>
              <a:rPr lang="en-US" sz="78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Thank you </a:t>
            </a:r>
            <a:endParaRPr lang="en-US" sz="7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2" y="1401326"/>
            <a:ext cx="6066438" cy="5270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2114193"/>
            <a:ext cx="256782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Team members name : </a:t>
            </a:r>
            <a:endParaRPr lang="en-US" sz="1950" dirty="0"/>
          </a:p>
        </p:txBody>
      </p:sp>
      <p:sp>
        <p:nvSpPr>
          <p:cNvPr id="5" name="Text 1"/>
          <p:cNvSpPr/>
          <p:nvPr/>
        </p:nvSpPr>
        <p:spPr>
          <a:xfrm>
            <a:off x="6280190" y="2622709"/>
            <a:ext cx="569368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Sagar Jain - 36215602723</a:t>
            </a:r>
            <a:endParaRPr lang="en-US" sz="3900" dirty="0"/>
          </a:p>
        </p:txBody>
      </p:sp>
      <p:sp>
        <p:nvSpPr>
          <p:cNvPr id="6" name="Text 2"/>
          <p:cNvSpPr/>
          <p:nvPr/>
        </p:nvSpPr>
        <p:spPr>
          <a:xfrm>
            <a:off x="6280190" y="3540443"/>
            <a:ext cx="559355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Somil Gupta - 20315602723</a:t>
            </a:r>
            <a:endParaRPr lang="en-US" sz="3100" dirty="0"/>
          </a:p>
        </p:txBody>
      </p:sp>
      <p:sp>
        <p:nvSpPr>
          <p:cNvPr id="7" name="Text 3"/>
          <p:cNvSpPr/>
          <p:nvPr/>
        </p:nvSpPr>
        <p:spPr>
          <a:xfrm>
            <a:off x="6280190" y="4334232"/>
            <a:ext cx="551199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Vaibhav Kathait - 16015602723</a:t>
            </a:r>
            <a:endParaRPr lang="en-US" sz="3100" dirty="0"/>
          </a:p>
        </p:txBody>
      </p:sp>
      <p:sp>
        <p:nvSpPr>
          <p:cNvPr id="8" name="Text 4"/>
          <p:cNvSpPr/>
          <p:nvPr/>
        </p:nvSpPr>
        <p:spPr>
          <a:xfrm>
            <a:off x="6280190" y="5128022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6280190" y="5743218"/>
            <a:ext cx="367700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Supervisor : Ms. Naina Devi</a:t>
            </a:r>
            <a:endParaRPr lang="en-US" sz="2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3373"/>
            <a:ext cx="945058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Introduction: Why Early Detection Matters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24028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Heart disease remains a leading cause of mortality globally. Early detection is crucial for timely intervention and improved patient outcomes.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81068"/>
            <a:ext cx="595313" cy="5953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624388"/>
            <a:ext cx="264556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Impact of Heart Disease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5053608"/>
            <a:ext cx="41821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major health burden, affecting millions worldwide and contributing to significant healthcare costs.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986" y="3781068"/>
            <a:ext cx="595313" cy="5953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23986" y="4624388"/>
            <a:ext cx="331946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Importance of Early Detection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223986" y="5053608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Enables proactive treatment, lifestyle changes, and better prognosis for individuals at risk.</a:t>
            </a:r>
            <a:endParaRPr lang="en-US" sz="15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302" y="3781068"/>
            <a:ext cx="595313" cy="59531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54302" y="462438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ML in Healthcare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654302" y="5053608"/>
            <a:ext cx="41823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Machine Learning offers powerful tools to analyze complex medical data and identify hidden patterns for prediction.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95443"/>
            <a:ext cx="1175313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Statement: The Need for Efficient Prediction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6123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Current diagnostic methods can be time-consuming and costly. There is a pressing need for: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4153138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5" name="Text 3"/>
          <p:cNvSpPr/>
          <p:nvPr/>
        </p:nvSpPr>
        <p:spPr>
          <a:xfrm>
            <a:off x="1438632" y="4190286"/>
            <a:ext cx="343173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Quick, Accurate Detection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438632" y="4681418"/>
            <a:ext cx="353734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Rapid identification of potential heart disease cases to enable immediate medical attention.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23986" y="4153138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8" name="Text 6"/>
          <p:cNvSpPr/>
          <p:nvPr/>
        </p:nvSpPr>
        <p:spPr>
          <a:xfrm>
            <a:off x="5868829" y="4190286"/>
            <a:ext cx="315241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Cost-Effective Solutions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5868829" y="4681418"/>
            <a:ext cx="353746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Reducing the financial burden associated with extensive diagnostic procedures.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9654302" y="4153138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73433"/>
          </a:solidFill>
          <a:ln/>
        </p:spPr>
      </p:sp>
      <p:sp>
        <p:nvSpPr>
          <p:cNvPr id="11" name="Text 9"/>
          <p:cNvSpPr/>
          <p:nvPr/>
        </p:nvSpPr>
        <p:spPr>
          <a:xfrm>
            <a:off x="10299144" y="419028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Accessibility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10299144" y="4681418"/>
            <a:ext cx="353746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Making predictive tools available to a wider range of healthcare providers and patients.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444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Objectives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2136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primary goals for this project include: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159800"/>
            <a:ext cx="6446996" cy="198358"/>
          </a:xfrm>
          <a:prstGeom prst="roundRect">
            <a:avLst>
              <a:gd name="adj" fmla="val 15009"/>
            </a:avLst>
          </a:prstGeom>
          <a:solidFill>
            <a:srgbClr val="373433"/>
          </a:solidFill>
          <a:ln/>
        </p:spPr>
      </p:sp>
      <p:sp>
        <p:nvSpPr>
          <p:cNvPr id="5" name="Text 3"/>
          <p:cNvSpPr/>
          <p:nvPr/>
        </p:nvSpPr>
        <p:spPr>
          <a:xfrm>
            <a:off x="992148" y="3556516"/>
            <a:ext cx="299823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Develop a Predictive Model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2148" y="3985736"/>
            <a:ext cx="605028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Utilize machine learning algorithms to accurately predict heart disease presence.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389614" y="2862143"/>
            <a:ext cx="6446996" cy="198358"/>
          </a:xfrm>
          <a:prstGeom prst="roundRect">
            <a:avLst>
              <a:gd name="adj" fmla="val 15009"/>
            </a:avLst>
          </a:prstGeom>
          <a:solidFill>
            <a:srgbClr val="373433"/>
          </a:solidFill>
          <a:ln/>
        </p:spPr>
      </p:sp>
      <p:sp>
        <p:nvSpPr>
          <p:cNvPr id="8" name="Text 6"/>
          <p:cNvSpPr/>
          <p:nvPr/>
        </p:nvSpPr>
        <p:spPr>
          <a:xfrm>
            <a:off x="7587972" y="3258860"/>
            <a:ext cx="355973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 a User-Friendly Web App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587972" y="3688080"/>
            <a:ext cx="605028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Deploy the model within an intuitive Streamlit application for practical use.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93790" y="5265658"/>
            <a:ext cx="6446996" cy="198358"/>
          </a:xfrm>
          <a:prstGeom prst="roundRect">
            <a:avLst>
              <a:gd name="adj" fmla="val 15009"/>
            </a:avLst>
          </a:prstGeom>
          <a:solidFill>
            <a:srgbClr val="373433"/>
          </a:solidFill>
          <a:ln/>
        </p:spPr>
      </p:sp>
      <p:sp>
        <p:nvSpPr>
          <p:cNvPr id="11" name="Text 9"/>
          <p:cNvSpPr/>
          <p:nvPr/>
        </p:nvSpPr>
        <p:spPr>
          <a:xfrm>
            <a:off x="992148" y="566237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Provide Data Insights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92148" y="6091595"/>
            <a:ext cx="605028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Incorporate visualizations to highlight key factors influencing heart disease prediction.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389614" y="4968002"/>
            <a:ext cx="6446996" cy="198358"/>
          </a:xfrm>
          <a:prstGeom prst="roundRect">
            <a:avLst>
              <a:gd name="adj" fmla="val 15009"/>
            </a:avLst>
          </a:prstGeom>
          <a:solidFill>
            <a:srgbClr val="373433"/>
          </a:solidFill>
          <a:ln/>
        </p:spPr>
      </p:sp>
      <p:sp>
        <p:nvSpPr>
          <p:cNvPr id="14" name="Text 12"/>
          <p:cNvSpPr/>
          <p:nvPr/>
        </p:nvSpPr>
        <p:spPr>
          <a:xfrm>
            <a:off x="7587972" y="5364718"/>
            <a:ext cx="318206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Evaluate Model Performance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587972" y="5793938"/>
            <a:ext cx="605028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Assess the accuracy and reliability of the developed ML models.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797" y="325041"/>
            <a:ext cx="295525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Technology Stack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72797" y="930712"/>
            <a:ext cx="13684806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core technologies empowering our heart disease prediction system:</a:t>
            </a:r>
            <a:endParaRPr lang="en-US" sz="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97" y="1252657"/>
            <a:ext cx="3310295" cy="33102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72797" y="4681061"/>
            <a:ext cx="147756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Python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472797" y="4936569"/>
            <a:ext cx="3310295" cy="378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primary programming language for data processing and model development.</a:t>
            </a:r>
            <a:endParaRPr lang="en-US" sz="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848" y="1252657"/>
            <a:ext cx="3310414" cy="33104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30848" y="4681180"/>
            <a:ext cx="147756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Streamlit</a:t>
            </a:r>
            <a:endParaRPr lang="en-US" sz="1150" dirty="0"/>
          </a:p>
        </p:txBody>
      </p:sp>
      <p:sp>
        <p:nvSpPr>
          <p:cNvPr id="9" name="Text 5"/>
          <p:cNvSpPr/>
          <p:nvPr/>
        </p:nvSpPr>
        <p:spPr>
          <a:xfrm>
            <a:off x="3930848" y="4936688"/>
            <a:ext cx="3310414" cy="378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Used for building and deploying the interactive web application.</a:t>
            </a:r>
            <a:endParaRPr lang="en-US" sz="9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019" y="1252657"/>
            <a:ext cx="3310414" cy="331041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389019" y="4681180"/>
            <a:ext cx="147756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Scikit-learn</a:t>
            </a:r>
            <a:endParaRPr lang="en-US" sz="1150" dirty="0"/>
          </a:p>
        </p:txBody>
      </p:sp>
      <p:sp>
        <p:nvSpPr>
          <p:cNvPr id="12" name="Text 7"/>
          <p:cNvSpPr/>
          <p:nvPr/>
        </p:nvSpPr>
        <p:spPr>
          <a:xfrm>
            <a:off x="7389019" y="4936688"/>
            <a:ext cx="3310414" cy="378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powerful library for machine learning algorithms and model training.</a:t>
            </a:r>
            <a:endParaRPr lang="en-US" sz="9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7189" y="1252657"/>
            <a:ext cx="3310414" cy="33104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847189" y="4681180"/>
            <a:ext cx="147756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Matplotlib &amp; Seaborn</a:t>
            </a:r>
            <a:endParaRPr lang="en-US" sz="1150" dirty="0"/>
          </a:p>
        </p:txBody>
      </p:sp>
      <p:sp>
        <p:nvSpPr>
          <p:cNvPr id="15" name="Text 9"/>
          <p:cNvSpPr/>
          <p:nvPr/>
        </p:nvSpPr>
        <p:spPr>
          <a:xfrm>
            <a:off x="10847189" y="4936688"/>
            <a:ext cx="3310414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Libraries for generating comprehensive data visualizations.</a:t>
            </a:r>
            <a:endParaRPr lang="en-US" sz="9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797" y="5610344"/>
            <a:ext cx="3310295" cy="331029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72797" y="9038749"/>
            <a:ext cx="1477566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Joblib</a:t>
            </a:r>
            <a:endParaRPr lang="en-US" sz="1150" dirty="0"/>
          </a:p>
        </p:txBody>
      </p:sp>
      <p:sp>
        <p:nvSpPr>
          <p:cNvPr id="18" name="Text 11"/>
          <p:cNvSpPr/>
          <p:nvPr/>
        </p:nvSpPr>
        <p:spPr>
          <a:xfrm>
            <a:off x="472797" y="9294257"/>
            <a:ext cx="3310295" cy="378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Used for efficient serialization of trained machine learning models.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381" y="522089"/>
            <a:ext cx="4746427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System Architecture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59381" y="1495068"/>
            <a:ext cx="13111639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simplified flow of our heart disease prediction system: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1" y="2012394"/>
            <a:ext cx="949285" cy="11390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98452" y="2202180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898452" y="2612588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Kaggle Heart Disease dataset with raw patient information.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1" y="3151465"/>
            <a:ext cx="949285" cy="113907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98452" y="3341251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Preprocessing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898452" y="3751659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cleaning, scaling, and feature engineering to prepare for analysis.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81" y="4290536"/>
            <a:ext cx="949285" cy="113907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98452" y="4480322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Training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898452" y="4890730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Application of ML algorithms to learn from the preprocessed data.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381" y="5429607"/>
            <a:ext cx="949285" cy="113907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98452" y="5619393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Deployment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898452" y="6029801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Hosting the trained model and web application for accessibility.</a:t>
            </a:r>
            <a:endParaRPr lang="en-US" sz="14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381" y="6568678"/>
            <a:ext cx="949285" cy="113907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98452" y="6758464"/>
            <a:ext cx="237315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Prediction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1898452" y="7168872"/>
            <a:ext cx="1197256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Users input data to receive real-time heart disease probability.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540187"/>
            <a:ext cx="5280184" cy="613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Modules &amp; Features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85813" y="1546979"/>
            <a:ext cx="1305877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system comprises the following essential components: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85813" y="2082284"/>
            <a:ext cx="4221956" cy="5655826"/>
          </a:xfrm>
          <a:prstGeom prst="roundRect">
            <a:avLst>
              <a:gd name="adj" fmla="val 698"/>
            </a:avLst>
          </a:prstGeom>
          <a:solidFill>
            <a:srgbClr val="373433"/>
          </a:solidFill>
          <a:ln/>
        </p:spPr>
      </p:sp>
      <p:sp>
        <p:nvSpPr>
          <p:cNvPr id="5" name="Text 3"/>
          <p:cNvSpPr/>
          <p:nvPr/>
        </p:nvSpPr>
        <p:spPr>
          <a:xfrm>
            <a:off x="982266" y="2278737"/>
            <a:ext cx="3155513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Training Pipeline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982266" y="2764869"/>
            <a:ext cx="3829050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Automated process for training, evaluating, and selecting the best-performing ML models.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982266" y="3928824"/>
            <a:ext cx="3829050" cy="1866186"/>
          </a:xfrm>
          <a:prstGeom prst="roundRect">
            <a:avLst>
              <a:gd name="adj" fmla="val 1579"/>
            </a:avLst>
          </a:prstGeom>
          <a:solidFill>
            <a:srgbClr val="33221A"/>
          </a:solidFill>
          <a:ln/>
        </p:spPr>
      </p:sp>
      <p:sp>
        <p:nvSpPr>
          <p:cNvPr id="8" name="Shape 6"/>
          <p:cNvSpPr/>
          <p:nvPr/>
        </p:nvSpPr>
        <p:spPr>
          <a:xfrm>
            <a:off x="972503" y="3928824"/>
            <a:ext cx="3848576" cy="1866186"/>
          </a:xfrm>
          <a:prstGeom prst="roundRect">
            <a:avLst>
              <a:gd name="adj" fmla="val 1579"/>
            </a:avLst>
          </a:prstGeom>
          <a:solidFill>
            <a:srgbClr val="33221A"/>
          </a:solidFill>
          <a:ln/>
        </p:spPr>
      </p:sp>
      <p:sp>
        <p:nvSpPr>
          <p:cNvPr id="9" name="Text 7"/>
          <p:cNvSpPr/>
          <p:nvPr/>
        </p:nvSpPr>
        <p:spPr>
          <a:xfrm>
            <a:off x="1168956" y="4076105"/>
            <a:ext cx="3455670" cy="1571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highlight>
                  <a:srgbClr val="33221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sklearn.linear_model import LogisticRegressionmodel = LogisticRegression()model.fit(X_train, y_train)      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5204222" y="2082284"/>
            <a:ext cx="4221956" cy="5655826"/>
          </a:xfrm>
          <a:prstGeom prst="roundRect">
            <a:avLst>
              <a:gd name="adj" fmla="val 698"/>
            </a:avLst>
          </a:prstGeom>
          <a:solidFill>
            <a:srgbClr val="373433"/>
          </a:solidFill>
          <a:ln/>
        </p:spPr>
      </p:sp>
      <p:sp>
        <p:nvSpPr>
          <p:cNvPr id="11" name="Text 9"/>
          <p:cNvSpPr/>
          <p:nvPr/>
        </p:nvSpPr>
        <p:spPr>
          <a:xfrm>
            <a:off x="5400675" y="2278737"/>
            <a:ext cx="3597354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Prediction Web Application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5400675" y="2764869"/>
            <a:ext cx="382905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 interactive Streamlit interface for users to input patient data and get predictions.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5400675" y="3614499"/>
            <a:ext cx="3829050" cy="1866186"/>
          </a:xfrm>
          <a:prstGeom prst="roundRect">
            <a:avLst>
              <a:gd name="adj" fmla="val 1579"/>
            </a:avLst>
          </a:prstGeom>
          <a:solidFill>
            <a:srgbClr val="33221A"/>
          </a:solidFill>
          <a:ln/>
        </p:spPr>
      </p:sp>
      <p:sp>
        <p:nvSpPr>
          <p:cNvPr id="14" name="Shape 12"/>
          <p:cNvSpPr/>
          <p:nvPr/>
        </p:nvSpPr>
        <p:spPr>
          <a:xfrm>
            <a:off x="5390912" y="3614499"/>
            <a:ext cx="3848576" cy="1866186"/>
          </a:xfrm>
          <a:prstGeom prst="roundRect">
            <a:avLst>
              <a:gd name="adj" fmla="val 1579"/>
            </a:avLst>
          </a:prstGeom>
          <a:solidFill>
            <a:srgbClr val="33221A"/>
          </a:solidFill>
          <a:ln/>
        </p:spPr>
      </p:sp>
      <p:sp>
        <p:nvSpPr>
          <p:cNvPr id="15" name="Text 13"/>
          <p:cNvSpPr/>
          <p:nvPr/>
        </p:nvSpPr>
        <p:spPr>
          <a:xfrm>
            <a:off x="5587365" y="3761780"/>
            <a:ext cx="3455670" cy="1571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highlight>
                  <a:srgbClr val="33221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st.button('Predict Heart Disease'):    prediction = model.predict(input_data)    # ... display result      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9622631" y="2082284"/>
            <a:ext cx="4221956" cy="5655826"/>
          </a:xfrm>
          <a:prstGeom prst="roundRect">
            <a:avLst>
              <a:gd name="adj" fmla="val 698"/>
            </a:avLst>
          </a:prstGeom>
          <a:solidFill>
            <a:srgbClr val="373433"/>
          </a:solidFill>
          <a:ln/>
        </p:spPr>
      </p:sp>
      <p:sp>
        <p:nvSpPr>
          <p:cNvPr id="17" name="Text 15"/>
          <p:cNvSpPr/>
          <p:nvPr/>
        </p:nvSpPr>
        <p:spPr>
          <a:xfrm>
            <a:off x="9819084" y="2278737"/>
            <a:ext cx="2947035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Visualizations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9819084" y="2764869"/>
            <a:ext cx="3829050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Graphical representations of data distribution, feature importance, and model performance.</a:t>
            </a:r>
            <a:endParaRPr lang="en-US" sz="150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084" y="3928824"/>
            <a:ext cx="3829050" cy="36128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6811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code : 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9" y="2052816"/>
            <a:ext cx="6397347" cy="41521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32591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importing libraries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6755130"/>
            <a:ext cx="639734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144" y="2173724"/>
            <a:ext cx="6397466" cy="39538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9144" y="632591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Training data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439144" y="6755130"/>
            <a:ext cx="639746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739</Words>
  <Application>Microsoft Office PowerPoint</Application>
  <PresentationFormat>Custom</PresentationFormat>
  <Paragraphs>111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Gelasio</vt:lpstr>
      <vt:lpstr>Calibri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Vaibhav Kathait</dc:creator>
  <cp:lastModifiedBy>Vaibhav Kathait</cp:lastModifiedBy>
  <cp:revision>2</cp:revision>
  <dcterms:created xsi:type="dcterms:W3CDTF">2025-07-08T15:12:54Z</dcterms:created>
  <dcterms:modified xsi:type="dcterms:W3CDTF">2025-07-08T16:28:40Z</dcterms:modified>
</cp:coreProperties>
</file>